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95" r:id="rId4"/>
    <p:sldId id="296" r:id="rId5"/>
    <p:sldId id="297" r:id="rId6"/>
    <p:sldId id="281" r:id="rId7"/>
    <p:sldId id="291" r:id="rId8"/>
    <p:sldId id="283" r:id="rId9"/>
    <p:sldId id="292" r:id="rId10"/>
    <p:sldId id="293" r:id="rId11"/>
    <p:sldId id="288" r:id="rId12"/>
    <p:sldId id="290" r:id="rId13"/>
    <p:sldId id="259" r:id="rId14"/>
    <p:sldId id="294" r:id="rId15"/>
    <p:sldId id="260" r:id="rId16"/>
    <p:sldId id="261" r:id="rId17"/>
    <p:sldId id="263" r:id="rId18"/>
    <p:sldId id="262" r:id="rId19"/>
    <p:sldId id="264" r:id="rId20"/>
    <p:sldId id="265" r:id="rId21"/>
    <p:sldId id="266" r:id="rId22"/>
    <p:sldId id="277" r:id="rId23"/>
    <p:sldId id="269" r:id="rId24"/>
    <p:sldId id="280" r:id="rId25"/>
    <p:sldId id="278" r:id="rId26"/>
    <p:sldId id="270" r:id="rId27"/>
    <p:sldId id="271" r:id="rId28"/>
    <p:sldId id="272" r:id="rId29"/>
    <p:sldId id="273" r:id="rId30"/>
    <p:sldId id="274" r:id="rId31"/>
    <p:sldId id="279" r:id="rId32"/>
    <p:sldId id="275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7" y="-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C97EB-0FA3-4ABB-BD1B-49EA8C07418C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EE62B-C260-4518-BB54-7D96C51B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3FD-C2EE-47F0-BC58-3B1AA8C1D43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FFB69-CB76-4E31-8DB8-D494E5F9AB8E}" type="slidenum">
              <a:rPr lang="en-US"/>
              <a:pPr/>
              <a:t>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3FD-C2EE-47F0-BC58-3B1AA8C1D43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61CA5-C04A-48AF-A36B-9B0BDB5B37C1}" type="slidenum">
              <a:rPr lang="en-US"/>
              <a:pPr/>
              <a:t>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C9824-4EC2-4F71-96CA-06BE6E01B756}" type="slidenum">
              <a:rPr lang="en-US"/>
              <a:pPr/>
              <a:t>10</a:t>
            </a:fld>
            <a:endParaRPr lang="en-US"/>
          </a:p>
        </p:txBody>
      </p:sp>
      <p:sp>
        <p:nvSpPr>
          <p:cNvPr id="12697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3FD-C2EE-47F0-BC58-3B1AA8C1D43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3FD-C2EE-47F0-BC58-3B1AA8C1D43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32514-CBC8-4FD9-B811-FF23677DDCE6}" type="slidenum">
              <a:rPr lang="en-US"/>
              <a:pPr/>
              <a:t>14</a:t>
            </a:fld>
            <a:endParaRPr lang="en-US"/>
          </a:p>
        </p:txBody>
      </p:sp>
      <p:sp>
        <p:nvSpPr>
          <p:cNvPr id="1290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6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0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9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68519-8443-4615-AE48-3FD1C19E18F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C2AC-C4F9-4AFD-A7FB-07AF23E46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resentation/21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pert.org/articles/freire/freirePart1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halfanhour.blogspot.com/2010/11/model-of-autonomy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stephen-downes/democratizing-education_b_794925.html" TargetMode="External"/><Relationship Id="rId2" Type="http://schemas.openxmlformats.org/officeDocument/2006/relationships/hyperlink" Target="http://lemire.me/fr/abstracts/DIVERSITY2008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53544" TargetMode="External"/><Relationship Id="rId2" Type="http://schemas.openxmlformats.org/officeDocument/2006/relationships/hyperlink" Target="http://secondlanguagewriting.com/explorations/Archives/2007/August/TheDownsideofDiversi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esorbaker.wordpress.com/2011/01/30/homophily-and-heterophily-what-fires-together-wires-together-cck1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oss/2916958593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ownes.ca/post/4206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nnect.downes.ca/post/44222" TargetMode="External"/><Relationship Id="rId4" Type="http://schemas.openxmlformats.org/officeDocument/2006/relationships/hyperlink" Target="http://www.downes.ca/post/5500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0198752482/qid=1135300636/sr=2-1/ref=pd_bbs_b_2_1/104-2666027-6354322?s=books&amp;v=glance&amp;n=28315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8.staticflickr.com/7106/7828990080_177622c3e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28578" cy="69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7391400" cy="1600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Connectivism, Online Learning, and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MOOC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36576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Stephen Downes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June 15, 2013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WizIQ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 MOOC</a:t>
            </a:r>
          </a:p>
          <a:p>
            <a:pPr algn="l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Going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Beyond the MOODLE MOOC for Active Lifelong Learning 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9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5373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7795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4384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3048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8" name="Line 6"/>
          <p:cNvSpPr>
            <a:spLocks noChangeShapeType="1"/>
          </p:cNvSpPr>
          <p:nvPr/>
        </p:nvSpPr>
        <p:spPr bwMode="auto">
          <a:xfrm flipV="1">
            <a:off x="2286000" y="3581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4648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H="1" flipV="1">
            <a:off x="6553200" y="35814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Traditionalist theories – ‘meaning’ is the state of affairs represented or described</a:t>
            </a:r>
          </a:p>
          <a:p>
            <a:r>
              <a:rPr lang="en-US" dirty="0" smtClean="0"/>
              <a:t>But what about ‘redness’, or ‘17’, or ‘power law?’</a:t>
            </a:r>
          </a:p>
          <a:p>
            <a:r>
              <a:rPr lang="en-US" dirty="0" smtClean="0"/>
              <a:t>the </a:t>
            </a:r>
            <a:r>
              <a:rPr lang="en-US" dirty="0"/>
              <a:t>concept of 'redness' in our own mind is similar to having 'liberal' as a description of a political </a:t>
            </a:r>
            <a:r>
              <a:rPr lang="en-US" dirty="0" smtClean="0"/>
              <a:t>party – it is composed of the organization of low-level non-meaningful entities</a:t>
            </a:r>
          </a:p>
        </p:txBody>
      </p:sp>
    </p:spTree>
    <p:extLst>
      <p:ext uri="{BB962C8B-B14F-4D97-AF65-F5344CB8AC3E}">
        <p14:creationId xmlns:p14="http://schemas.microsoft.com/office/powerpoint/2010/main" val="80928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3200" dirty="0" smtClean="0"/>
              <a:t>Personal </a:t>
            </a:r>
            <a:r>
              <a:rPr lang="en-US" sz="3200" dirty="0" smtClean="0"/>
              <a:t>knowledge: The organization of neurons</a:t>
            </a:r>
          </a:p>
          <a:p>
            <a:pPr lvl="1"/>
            <a:r>
              <a:rPr lang="en-US" sz="3200" dirty="0" smtClean="0"/>
              <a:t>Public Knowledge: The organization of artifacts</a:t>
            </a:r>
          </a:p>
          <a:p>
            <a:endParaRPr lang="en-US" sz="3000" dirty="0" smtClean="0"/>
          </a:p>
          <a:p>
            <a:r>
              <a:rPr lang="en-US" sz="3000" dirty="0" smtClean="0"/>
              <a:t>A </a:t>
            </a:r>
            <a:r>
              <a:rPr lang="en-US" sz="3000" dirty="0" smtClean="0"/>
              <a:t>common underlying logic: graph theory, connectionism, social network theory, etc.</a:t>
            </a:r>
          </a:p>
          <a:p>
            <a:r>
              <a:rPr lang="en-US" sz="3000" dirty="0" smtClean="0"/>
              <a:t>If </a:t>
            </a:r>
            <a:r>
              <a:rPr lang="en-US" sz="3000" dirty="0"/>
              <a:t>a human mind can come to 'know', and if a human mind is, essentially, a network, then any network can come to 'know', and for that matter, so can a society. </a:t>
            </a:r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6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ture_of_learning_id18011561_size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259" y="-1447800"/>
            <a:ext cx="1029182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5052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Learning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9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026"/>
          <p:cNvSpPr txBox="1">
            <a:spLocks noChangeArrowheads="1"/>
          </p:cNvSpPr>
          <p:nvPr/>
        </p:nvSpPr>
        <p:spPr bwMode="auto">
          <a:xfrm>
            <a:off x="762000" y="18288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</a:rPr>
              <a:t>Network Learning…</a:t>
            </a:r>
          </a:p>
        </p:txBody>
      </p:sp>
      <p:sp>
        <p:nvSpPr>
          <p:cNvPr id="128003" name="Text Box 1027"/>
          <p:cNvSpPr txBox="1">
            <a:spLocks noChangeArrowheads="1"/>
          </p:cNvSpPr>
          <p:nvPr/>
        </p:nvSpPr>
        <p:spPr bwMode="auto">
          <a:xfrm>
            <a:off x="838200" y="2819400"/>
            <a:ext cx="6934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00080"/>
                </a:solidFill>
              </a:rPr>
              <a:t> </a:t>
            </a:r>
            <a:r>
              <a:rPr lang="en-US" sz="2800">
                <a:solidFill>
                  <a:srgbClr val="800080"/>
                </a:solidFill>
              </a:rPr>
              <a:t>Hebbian associationism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00080"/>
                </a:solidFill>
              </a:rPr>
              <a:t> based on concurrency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800080"/>
                </a:solidFill>
              </a:rPr>
              <a:t> Back propagation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00080"/>
                </a:solidFill>
              </a:rPr>
              <a:t> based on desired outcome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800080"/>
                </a:solidFill>
              </a:rPr>
              <a:t> Boltzman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00080"/>
                </a:solidFill>
              </a:rPr>
              <a:t> based on ‘settling’, annealing</a:t>
            </a:r>
          </a:p>
        </p:txBody>
      </p:sp>
      <p:pic>
        <p:nvPicPr>
          <p:cNvPr id="128004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6605588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11509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6" name="Text Box 1030"/>
          <p:cNvSpPr txBox="1">
            <a:spLocks noChangeArrowheads="1"/>
          </p:cNvSpPr>
          <p:nvPr/>
        </p:nvSpPr>
        <p:spPr bwMode="auto">
          <a:xfrm>
            <a:off x="685800" y="5334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>
                <a:solidFill>
                  <a:srgbClr val="663300"/>
                </a:solidFill>
              </a:rPr>
              <a:t>This…</a:t>
            </a:r>
          </a:p>
        </p:txBody>
      </p:sp>
    </p:spTree>
    <p:extLst>
      <p:ext uri="{BB962C8B-B14F-4D97-AF65-F5344CB8AC3E}">
        <p14:creationId xmlns:p14="http://schemas.microsoft.com/office/powerpoint/2010/main" val="19946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‘Downes Theory’ of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80150" cy="3925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41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Personal Learning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5800" y="3962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We are using one of these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To create one of these</a:t>
            </a:r>
          </a:p>
        </p:txBody>
      </p:sp>
    </p:spTree>
    <p:extLst>
      <p:ext uri="{BB962C8B-B14F-4D97-AF65-F5344CB8AC3E}">
        <p14:creationId xmlns:p14="http://schemas.microsoft.com/office/powerpoint/2010/main" val="4316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24907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2667000"/>
            <a:ext cx="4876800" cy="181588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953735"/>
                </a:solidFill>
              </a:rPr>
              <a:t>Developing personal </a:t>
            </a:r>
            <a:r>
              <a:rPr lang="en-US" sz="2800" dirty="0">
                <a:solidFill>
                  <a:srgbClr val="953735"/>
                </a:solidFill>
              </a:rPr>
              <a:t>knowledge is more like </a:t>
            </a:r>
            <a:r>
              <a:rPr lang="en-US" sz="2800" i="1" dirty="0">
                <a:solidFill>
                  <a:srgbClr val="953735"/>
                </a:solidFill>
              </a:rPr>
              <a:t>exercising</a:t>
            </a:r>
            <a:r>
              <a:rPr lang="en-US" sz="2800" dirty="0">
                <a:solidFill>
                  <a:srgbClr val="953735"/>
                </a:solidFill>
              </a:rPr>
              <a:t> than like inputting, absorbing or remembering</a:t>
            </a:r>
          </a:p>
        </p:txBody>
      </p:sp>
    </p:spTree>
    <p:extLst>
      <p:ext uri="{BB962C8B-B14F-4D97-AF65-F5344CB8AC3E}">
        <p14:creationId xmlns:p14="http://schemas.microsoft.com/office/powerpoint/2010/main" val="186417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Network-Based Assessment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3400" y="3962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We recognize this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By perfomance in this</a:t>
            </a:r>
          </a:p>
        </p:txBody>
      </p:sp>
    </p:spTree>
    <p:extLst>
      <p:ext uri="{BB962C8B-B14F-4D97-AF65-F5344CB8AC3E}">
        <p14:creationId xmlns:p14="http://schemas.microsoft.com/office/powerpoint/2010/main" val="313709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Personal Learning Environment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1752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984807"/>
              </a:buClr>
            </a:pPr>
            <a:r>
              <a:rPr lang="en-US" sz="3600" dirty="0" smtClean="0">
                <a:solidFill>
                  <a:srgbClr val="403152"/>
                </a:solidFill>
              </a:rPr>
              <a:t>A PLE is a tool intended to </a:t>
            </a:r>
            <a:r>
              <a:rPr lang="en-US" sz="3600" i="1" dirty="0" smtClean="0">
                <a:solidFill>
                  <a:srgbClr val="403152"/>
                </a:solidFill>
              </a:rPr>
              <a:t>immerse yourself</a:t>
            </a:r>
            <a:r>
              <a:rPr lang="en-US" sz="3600" dirty="0" smtClean="0">
                <a:solidFill>
                  <a:srgbClr val="403152"/>
                </a:solidFill>
              </a:rPr>
              <a:t> into the workings of a community</a:t>
            </a:r>
          </a:p>
        </p:txBody>
      </p:sp>
    </p:spTree>
    <p:extLst>
      <p:ext uri="{BB962C8B-B14F-4D97-AF65-F5344CB8AC3E}">
        <p14:creationId xmlns:p14="http://schemas.microsoft.com/office/powerpoint/2010/main" val="365845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as Knowledge</a:t>
            </a:r>
          </a:p>
          <a:p>
            <a:r>
              <a:rPr lang="en-US" dirty="0" smtClean="0"/>
              <a:t>Emergence</a:t>
            </a:r>
          </a:p>
          <a:p>
            <a:r>
              <a:rPr lang="en-US" dirty="0" smtClean="0"/>
              <a:t>Distributed Representation</a:t>
            </a:r>
          </a:p>
          <a:p>
            <a:r>
              <a:rPr lang="en-US" dirty="0" smtClean="0"/>
              <a:t>Association</a:t>
            </a:r>
          </a:p>
          <a:p>
            <a:r>
              <a:rPr lang="en-US" dirty="0" smtClean="0"/>
              <a:t>Meaning</a:t>
            </a:r>
          </a:p>
          <a:p>
            <a:r>
              <a:rPr lang="en-US" dirty="0" smtClean="0"/>
              <a:t>Personal v Public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3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8000"/>
                </a:solidFill>
              </a:rPr>
              <a:t>gRSShopper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7375E"/>
                </a:solidFill>
              </a:rPr>
              <a:t>A tool for managing connections</a:t>
            </a:r>
          </a:p>
          <a:p>
            <a:pPr eaLnBrk="1" hangingPunct="1"/>
            <a:r>
              <a:rPr lang="en-US" dirty="0" smtClean="0">
                <a:solidFill>
                  <a:srgbClr val="17375E"/>
                </a:solidFill>
              </a:rPr>
              <a:t>Used in </a:t>
            </a:r>
            <a:r>
              <a:rPr lang="en-US" dirty="0" err="1" smtClean="0">
                <a:solidFill>
                  <a:srgbClr val="17375E"/>
                </a:solidFill>
              </a:rPr>
              <a:t>Connectivism</a:t>
            </a:r>
            <a:r>
              <a:rPr lang="en-US" dirty="0" smtClean="0">
                <a:solidFill>
                  <a:srgbClr val="17375E"/>
                </a:solidFill>
              </a:rPr>
              <a:t> course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178425" cy="3509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PLEs in a Network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PLEs are envisioned as working as a network</a:t>
            </a:r>
          </a:p>
        </p:txBody>
      </p:sp>
      <p:pic>
        <p:nvPicPr>
          <p:cNvPr id="4" name="Picture 3" descr="ple network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5029200" cy="3733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7107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Professional Development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to manage your own professional development</a:t>
            </a:r>
          </a:p>
          <a:p>
            <a:r>
              <a:rPr lang="en-US" dirty="0" smtClean="0"/>
              <a:t>The phrase in English is “eat your own dog food” – use the practices to teach yourself</a:t>
            </a:r>
          </a:p>
          <a:p>
            <a:r>
              <a:rPr lang="en-US" dirty="0" smtClean="0"/>
              <a:t>Form, create, and work with networks of other professionals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295400" y="5334000"/>
            <a:ext cx="460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Downes on Personal Professional Development</a:t>
            </a:r>
          </a:p>
          <a:p>
            <a:r>
              <a:rPr lang="en-US">
                <a:hlinkClick r:id="rId2"/>
              </a:rPr>
              <a:t>http://www.downes.ca/presentation/217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51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raigydoncommunitycentre.co.uk/SiteAssets/co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789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05400"/>
            <a:ext cx="3733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Community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2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Education and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Education is not about remembering a body of predefined content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It is about the citizens communicating what they know with each 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If follows that OERs are necessary for this democratic vision of education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owners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of education are the citizens of a society, not the governments and corporations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914400" y="56388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Papert and Freire on the Future of School</a:t>
            </a:r>
          </a:p>
          <a:p>
            <a:r>
              <a:rPr lang="en-US">
                <a:hlinkClick r:id="rId2"/>
              </a:rPr>
              <a:t>http://www.papert.org/articles/freire/freirePart1.html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38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Cooperation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76400"/>
            <a:ext cx="6908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5775" y="1477963"/>
            <a:ext cx="2743200" cy="522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COLLABORATION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481138"/>
            <a:ext cx="2514600" cy="522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152598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r>
              <a:rPr lang="en-US" baseline="0" dirty="0" smtClean="0"/>
              <a:t> of Effective Design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(intentional) principles: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Interactivity</a:t>
            </a:r>
          </a:p>
        </p:txBody>
      </p:sp>
    </p:spTree>
    <p:extLst>
      <p:ext uri="{BB962C8B-B14F-4D97-AF65-F5344CB8AC3E}">
        <p14:creationId xmlns:p14="http://schemas.microsoft.com/office/powerpoint/2010/main" val="339986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affecting mental states</a:t>
            </a:r>
          </a:p>
          <a:p>
            <a:pPr lvl="1"/>
            <a:r>
              <a:rPr lang="en-US" dirty="0" smtClean="0"/>
              <a:t>Empirical, cognitive, psychological</a:t>
            </a:r>
          </a:p>
          <a:p>
            <a:r>
              <a:rPr lang="en-US" dirty="0" smtClean="0"/>
              <a:t>Capacity to act on mental states</a:t>
            </a:r>
          </a:p>
          <a:p>
            <a:pPr lvl="1"/>
            <a:r>
              <a:rPr lang="en-US" dirty="0" smtClean="0"/>
              <a:t>Physical, social, structural, resources</a:t>
            </a:r>
          </a:p>
          <a:p>
            <a:r>
              <a:rPr lang="en-US" dirty="0" smtClean="0"/>
              <a:t>Scope and range of autonomous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r>
              <a:rPr lang="en-US" dirty="0" smtClean="0"/>
              <a:t>Expression, association, selection, method…</a:t>
            </a:r>
          </a:p>
          <a:p>
            <a:r>
              <a:rPr lang="en-US" dirty="0" smtClean="0"/>
              <a:t>Effects of autonomous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r>
              <a:rPr lang="en-US" dirty="0" smtClean="0"/>
              <a:t>Impact, improvement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0960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http://halfanhour.blogspot.com/2010/11/model-of-autonomy.html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59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Many types of entities</a:t>
            </a:r>
          </a:p>
          <a:p>
            <a:r>
              <a:rPr lang="en-US" dirty="0" smtClean="0"/>
              <a:t>Intention</a:t>
            </a:r>
          </a:p>
          <a:p>
            <a:pPr lvl="1"/>
            <a:r>
              <a:rPr lang="en-US" dirty="0" smtClean="0"/>
              <a:t>Different goals, desires (Mill)</a:t>
            </a:r>
          </a:p>
          <a:p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Uniqueness of point of view, language</a:t>
            </a:r>
          </a:p>
          <a:p>
            <a:r>
              <a:rPr lang="en-US" dirty="0" smtClean="0"/>
              <a:t>Mathematics of diversity</a:t>
            </a:r>
          </a:p>
          <a:p>
            <a:pPr lvl="1"/>
            <a:r>
              <a:rPr lang="en-US" dirty="0" smtClean="0"/>
              <a:t>Multiple inputs produce mesh networks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867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http://lemire.me/fr/abstracts/DIVERSITY2008.html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6324600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http://www.huffingtonpost.com/stephen-downes/democratizing-education_b_794925.html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1343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Putnam, Florida, and the rest of it</a:t>
            </a:r>
          </a:p>
          <a:p>
            <a:r>
              <a:rPr lang="en-US" dirty="0" err="1" smtClean="0"/>
              <a:t>Homophily</a:t>
            </a:r>
            <a:r>
              <a:rPr lang="en-US" dirty="0" smtClean="0"/>
              <a:t> and </a:t>
            </a:r>
            <a:r>
              <a:rPr lang="en-US" dirty="0" err="1" smtClean="0"/>
              <a:t>associationism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Teaching what we have in common instead of our differences? No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http://secondlanguagewriting.com/explorations/Archives/2007/August/TheDownsideofDiversity.html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9430" y="2743200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http://www.downes.ca/post/53544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318277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hlinkClick r:id="rId4"/>
              </a:rPr>
              <a:t>http://profesorbaker.wordpress.com/2011/01/30/homophily-and-heterophily-what-fires-together-wires-together-cck11/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5707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‘Downes Theory’ of Pedagogy</a:t>
            </a:r>
          </a:p>
          <a:p>
            <a:r>
              <a:rPr lang="en-US" dirty="0" smtClean="0"/>
              <a:t>Personal Learning</a:t>
            </a:r>
          </a:p>
          <a:p>
            <a:r>
              <a:rPr lang="en-US" dirty="0" smtClean="0"/>
              <a:t>Network-Based Assessment</a:t>
            </a:r>
          </a:p>
          <a:p>
            <a:r>
              <a:rPr lang="en-US" dirty="0" smtClean="0"/>
              <a:t>Personal Learning Environments</a:t>
            </a:r>
          </a:p>
          <a:p>
            <a:r>
              <a:rPr lang="en-US" dirty="0" smtClean="0"/>
              <a:t>Personal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14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education</a:t>
            </a:r>
          </a:p>
          <a:p>
            <a:pPr lvl="1"/>
            <a:r>
              <a:rPr lang="en-US" dirty="0" smtClean="0"/>
              <a:t>Open content, teaching, assessment</a:t>
            </a:r>
          </a:p>
          <a:p>
            <a:pPr lvl="1"/>
            <a:r>
              <a:rPr lang="en-US" dirty="0" smtClean="0"/>
              <a:t>Stages of openness and terminal path</a:t>
            </a:r>
          </a:p>
          <a:p>
            <a:r>
              <a:rPr lang="en-US" dirty="0" smtClean="0"/>
              <a:t>Open networks</a:t>
            </a:r>
          </a:p>
          <a:p>
            <a:pPr lvl="1"/>
            <a:r>
              <a:rPr lang="en-US" dirty="0" smtClean="0"/>
              <a:t>Clustering instead of grouping</a:t>
            </a:r>
          </a:p>
          <a:p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Input, output, feedback </a:t>
            </a:r>
          </a:p>
          <a:p>
            <a:pPr lvl="1"/>
            <a:r>
              <a:rPr lang="en-US" dirty="0" smtClean="0"/>
              <a:t>plasticity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58133"/>
            <a:ext cx="2633663" cy="242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6193795"/>
            <a:ext cx="2971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hlinkClick r:id="rId3"/>
              </a:rPr>
              <a:t>http://www.flickr.com/photos/ross/2916958593/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5063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Importance of Open Educational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Enables people to pursue their own personal interests in their own way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But, more importantly, OERs become the </a:t>
            </a:r>
            <a:r>
              <a:rPr lang="en-US" i="1" dirty="0" smtClean="0"/>
              <a:t>medium of communication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need to view OERs, not as resources created by publishers at great cost, but as created by learners to interact with each 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role of professionals and publishers becomes the production of ‘seed OERs’</a:t>
            </a:r>
          </a:p>
        </p:txBody>
      </p:sp>
    </p:spTree>
    <p:extLst>
      <p:ext uri="{BB962C8B-B14F-4D97-AF65-F5344CB8AC3E}">
        <p14:creationId xmlns:p14="http://schemas.microsoft.com/office/powerpoint/2010/main" val="3350462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Influence </a:t>
            </a:r>
            <a:r>
              <a:rPr lang="en-US" dirty="0" err="1" smtClean="0"/>
              <a:t>vs</a:t>
            </a:r>
            <a:r>
              <a:rPr lang="en-US" dirty="0" smtClean="0"/>
              <a:t> emergence</a:t>
            </a:r>
          </a:p>
          <a:p>
            <a:pPr lvl="1"/>
            <a:r>
              <a:rPr lang="en-US" dirty="0" smtClean="0"/>
              <a:t>Thought-bubbles – “we perceive wholes where there are only holes”</a:t>
            </a:r>
          </a:p>
          <a:p>
            <a:pPr lvl="1"/>
            <a:endParaRPr lang="en-US" dirty="0"/>
          </a:p>
          <a:p>
            <a:r>
              <a:rPr lang="en-US" dirty="0" smtClean="0"/>
              <a:t>‘Scope’ </a:t>
            </a:r>
            <a:r>
              <a:rPr lang="en-US" dirty="0" err="1" smtClean="0"/>
              <a:t>vs</a:t>
            </a:r>
            <a:r>
              <a:rPr lang="en-US" dirty="0" smtClean="0"/>
              <a:t> ‘Level’</a:t>
            </a:r>
          </a:p>
          <a:p>
            <a:pPr lvl="1"/>
            <a:r>
              <a:rPr lang="en-US" sz="1400" dirty="0" smtClean="0">
                <a:hlinkClick r:id="rId2"/>
              </a:rPr>
              <a:t>http://www.downes.ca/post/42066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Ontology of emergence</a:t>
            </a:r>
          </a:p>
          <a:p>
            <a:pPr lvl="1"/>
            <a:r>
              <a:rPr lang="en-US" dirty="0" smtClean="0"/>
              <a:t>Ontological (real) </a:t>
            </a:r>
            <a:r>
              <a:rPr lang="en-US" dirty="0" err="1" smtClean="0"/>
              <a:t>vs</a:t>
            </a:r>
            <a:r>
              <a:rPr lang="en-US" dirty="0" smtClean="0"/>
              <a:t> perceptual (recognized)</a:t>
            </a:r>
          </a:p>
          <a:p>
            <a:r>
              <a:rPr lang="en-US" dirty="0" smtClean="0"/>
              <a:t>Connection to complexity &amp; chaos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295650" cy="174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3167719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http://www.downes.ca/post/55001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5943600"/>
            <a:ext cx="384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http://connect.downes.ca/post/44222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2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flickr.com/3707/8872459759_e655b695d2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152400"/>
            <a:ext cx="1058173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5105400" cy="106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Stephen Downes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http://www.downes.ca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9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and Democracy</a:t>
            </a:r>
          </a:p>
          <a:p>
            <a:r>
              <a:rPr lang="en-US" dirty="0" smtClean="0"/>
              <a:t>Collaboration and Cooperation</a:t>
            </a:r>
          </a:p>
          <a:p>
            <a:r>
              <a:rPr lang="en-US" dirty="0" smtClean="0"/>
              <a:t>Autonomy</a:t>
            </a:r>
          </a:p>
          <a:p>
            <a:r>
              <a:rPr lang="en-US" dirty="0" smtClean="0"/>
              <a:t>Diversity</a:t>
            </a:r>
          </a:p>
          <a:p>
            <a:r>
              <a:rPr lang="en-US" dirty="0" smtClean="0"/>
              <a:t>Openness</a:t>
            </a:r>
          </a:p>
          <a:p>
            <a:r>
              <a:rPr lang="en-US" dirty="0" smtClean="0"/>
              <a:t>Interactivity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4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QDqIMrpcHSMAeNBbf9ZHQI1U9usB8byISLbEQeLgp21wwmGw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7206"/>
            <a:ext cx="10333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4038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Knowledge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– properties, qualities, relations</a:t>
            </a:r>
          </a:p>
          <a:p>
            <a:r>
              <a:rPr lang="en-US" dirty="0" smtClean="0"/>
              <a:t>Quantitative – number, mass, proportion</a:t>
            </a:r>
          </a:p>
          <a:p>
            <a:r>
              <a:rPr lang="en-US" dirty="0" smtClean="0"/>
              <a:t>Connective – patterns, networks, causes,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352800" y="1905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the knowledge is in the network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429000" y="571500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the knowledge </a:t>
            </a:r>
            <a:r>
              <a:rPr lang="en-US" sz="2800" i="1">
                <a:solidFill>
                  <a:srgbClr val="FF3300"/>
                </a:solidFill>
              </a:rPr>
              <a:t>is</a:t>
            </a:r>
            <a:r>
              <a:rPr lang="en-US" sz="2800">
                <a:solidFill>
                  <a:srgbClr val="000066"/>
                </a:solidFill>
              </a:rPr>
              <a:t> the network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724400" y="2438400"/>
            <a:ext cx="3352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Old: universals </a:t>
            </a:r>
          </a:p>
          <a:p>
            <a:pPr eaLnBrk="1" hangingPunct="1"/>
            <a:r>
              <a:rPr lang="en-US" dirty="0">
                <a:solidFill>
                  <a:srgbClr val="CC3300"/>
                </a:solidFill>
              </a:rPr>
              <a:t>	– rules </a:t>
            </a:r>
          </a:p>
          <a:p>
            <a:pPr eaLnBrk="1" hangingPunct="1"/>
            <a:r>
              <a:rPr lang="en-US" dirty="0">
                <a:solidFill>
                  <a:srgbClr val="CC3300"/>
                </a:solidFill>
              </a:rPr>
              <a:t>	– categories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New: patterns</a:t>
            </a:r>
          </a:p>
          <a:p>
            <a:pPr eaLnBrk="1" hangingPunct="1"/>
            <a:r>
              <a:rPr lang="en-US" dirty="0">
                <a:solidFill>
                  <a:srgbClr val="CC3300"/>
                </a:solidFill>
              </a:rPr>
              <a:t>	– </a:t>
            </a:r>
            <a:r>
              <a:rPr lang="en-US" dirty="0" smtClean="0">
                <a:solidFill>
                  <a:srgbClr val="CC3300"/>
                </a:solidFill>
              </a:rPr>
              <a:t>similarities </a:t>
            </a:r>
            <a:endParaRPr lang="en-US" dirty="0">
              <a:solidFill>
                <a:srgbClr val="CC3300"/>
              </a:solidFill>
            </a:endParaRPr>
          </a:p>
          <a:p>
            <a:pPr eaLnBrk="1" hangingPunct="1"/>
            <a:r>
              <a:rPr lang="en-US" dirty="0">
                <a:solidFill>
                  <a:srgbClr val="CC3300"/>
                </a:solidFill>
              </a:rPr>
              <a:t>	– </a:t>
            </a:r>
            <a:r>
              <a:rPr lang="en-US" dirty="0" smtClean="0">
                <a:solidFill>
                  <a:srgbClr val="CC3300"/>
                </a:solidFill>
              </a:rPr>
              <a:t>coherences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endParaRPr lang="en-US" sz="2000" dirty="0">
              <a:solidFill>
                <a:srgbClr val="CC3300"/>
              </a:solidFill>
            </a:endParaRP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75285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B60000"/>
                </a:solidFill>
              </a:rPr>
              <a:t>What ‘knowing’ is…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perceive patterns of connectivity</a:t>
            </a:r>
          </a:p>
          <a:p>
            <a:pPr lvl="1"/>
            <a:r>
              <a:rPr lang="en-US" dirty="0" smtClean="0"/>
              <a:t>Take the actual connections, and interpret them as a distinct whole</a:t>
            </a:r>
          </a:p>
          <a:p>
            <a:pPr lvl="1"/>
            <a:r>
              <a:rPr lang="en-US" dirty="0" smtClean="0"/>
              <a:t>Take the distinct whole, and interpret as a set of connections</a:t>
            </a:r>
            <a:endParaRPr lang="en-US" dirty="0"/>
          </a:p>
          <a:p>
            <a:r>
              <a:rPr lang="en-US" dirty="0"/>
              <a:t>As </a:t>
            </a:r>
            <a:r>
              <a:rPr lang="en-US" dirty="0">
                <a:hlinkClick r:id="rId3"/>
              </a:rPr>
              <a:t>Hume</a:t>
            </a:r>
            <a:r>
              <a:rPr lang="en-US" dirty="0"/>
              <a:t> would say, our 'perception' of a causal relationship between two events is more a matter of 'custom and habit' than it is of observation.</a:t>
            </a:r>
          </a:p>
        </p:txBody>
      </p:sp>
    </p:spTree>
    <p:extLst>
      <p:ext uri="{BB962C8B-B14F-4D97-AF65-F5344CB8AC3E}">
        <p14:creationId xmlns:p14="http://schemas.microsoft.com/office/powerpoint/2010/main" val="194122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65373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17795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stands for?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971800" y="4343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Or is caused by?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 flipH="1">
            <a:off x="1371600" y="20574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V="1">
            <a:off x="2438400" y="381000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514600" y="49530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6600"/>
                </a:solidFill>
              </a:rPr>
              <a:t>Distributed Representation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124200" y="58674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= a pattern of connectivity</a:t>
            </a:r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8286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7696200" y="2133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Hopfield</a:t>
            </a:r>
          </a:p>
        </p:txBody>
      </p:sp>
    </p:spTree>
    <p:extLst>
      <p:ext uri="{BB962C8B-B14F-4D97-AF65-F5344CB8AC3E}">
        <p14:creationId xmlns:p14="http://schemas.microsoft.com/office/powerpoint/2010/main" val="13477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</TotalTime>
  <Words>826</Words>
  <Application>Microsoft Office PowerPoint</Application>
  <PresentationFormat>On-screen Show (4:3)</PresentationFormat>
  <Paragraphs>173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Connectivism, Online Learning, and the MOOC</vt:lpstr>
      <vt:lpstr>Knowledge</vt:lpstr>
      <vt:lpstr>Learning</vt:lpstr>
      <vt:lpstr>Community</vt:lpstr>
      <vt:lpstr>Knowledge</vt:lpstr>
      <vt:lpstr>Three Kinds of Knowledge</vt:lpstr>
      <vt:lpstr>What ‘knowing’ is…</vt:lpstr>
      <vt:lpstr>Emergence</vt:lpstr>
      <vt:lpstr>PowerPoint Presentation</vt:lpstr>
      <vt:lpstr>PowerPoint Presentation</vt:lpstr>
      <vt:lpstr>Meaning</vt:lpstr>
      <vt:lpstr>Organization</vt:lpstr>
      <vt:lpstr>Learning</vt:lpstr>
      <vt:lpstr>PowerPoint Presentation</vt:lpstr>
      <vt:lpstr>‘Downes Theory’ of Pedagogy</vt:lpstr>
      <vt:lpstr>Personal Learning</vt:lpstr>
      <vt:lpstr>PowerPoint Presentation</vt:lpstr>
      <vt:lpstr>Network-Based Assessment</vt:lpstr>
      <vt:lpstr>Personal Learning Environment</vt:lpstr>
      <vt:lpstr>gRSShopper</vt:lpstr>
      <vt:lpstr>PLEs in a Network</vt:lpstr>
      <vt:lpstr>Personal Professional Development</vt:lpstr>
      <vt:lpstr>Community</vt:lpstr>
      <vt:lpstr>Education and Democracy</vt:lpstr>
      <vt:lpstr>Elements of Cooperation</vt:lpstr>
      <vt:lpstr>Principles of Effective Design (2)</vt:lpstr>
      <vt:lpstr>Autonomy</vt:lpstr>
      <vt:lpstr>Diversity</vt:lpstr>
      <vt:lpstr>Diversity (2)</vt:lpstr>
      <vt:lpstr>Openness</vt:lpstr>
      <vt:lpstr>The Importance of Open Educational Resources</vt:lpstr>
      <vt:lpstr>Interactivity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Knowledge, Learning and Community: Elements of Effective Learning</dc:title>
  <dc:creator>Stephen Downes</dc:creator>
  <cp:lastModifiedBy>Stephen Downes</cp:lastModifiedBy>
  <cp:revision>8</cp:revision>
  <dcterms:created xsi:type="dcterms:W3CDTF">2012-02-29T13:30:37Z</dcterms:created>
  <dcterms:modified xsi:type="dcterms:W3CDTF">2013-06-14T16:58:48Z</dcterms:modified>
</cp:coreProperties>
</file>